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08" autoAdjust="0"/>
  </p:normalViewPr>
  <p:slideViewPr>
    <p:cSldViewPr>
      <p:cViewPr varScale="1">
        <p:scale>
          <a:sx n="107" d="100"/>
          <a:sy n="107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6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7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8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4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6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1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6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0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1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9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C9628-942B-4A49-A906-0CF70871F31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8680-F08D-4CC9-9B29-016453EE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3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Robot Teams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Topics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Teamwork </a:t>
            </a:r>
            <a:r>
              <a:rPr lang="en-US" b="1" dirty="0">
                <a:solidFill>
                  <a:schemeClr val="tx1"/>
                </a:solidFill>
              </a:rPr>
              <a:t>and </a:t>
            </a:r>
            <a:r>
              <a:rPr lang="en-US" b="1">
                <a:solidFill>
                  <a:schemeClr val="tx1"/>
                </a:solidFill>
              </a:rPr>
              <a:t>Its </a:t>
            </a:r>
            <a:r>
              <a:rPr lang="en-US" b="1" smtClean="0">
                <a:solidFill>
                  <a:schemeClr val="tx1"/>
                </a:solidFill>
              </a:rPr>
              <a:t>Challenges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smtClean="0">
                <a:solidFill>
                  <a:schemeClr val="tx1"/>
                </a:solidFill>
              </a:rPr>
              <a:t>Coordination</a:t>
            </a:r>
            <a:r>
              <a:rPr lang="en-US" b="1" dirty="0">
                <a:solidFill>
                  <a:schemeClr val="tx1"/>
                </a:solidFill>
              </a:rPr>
              <a:t>, Communication and Control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46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a Group of Robots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09336"/>
              </p:ext>
            </p:extLst>
          </p:nvPr>
        </p:nvGraphicFramePr>
        <p:xfrm>
          <a:off x="457200" y="1295400"/>
          <a:ext cx="84582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4495800"/>
              </a:tblGrid>
              <a:tr h="2971800">
                <a:tc>
                  <a:txBody>
                    <a:bodyPr/>
                    <a:lstStyle/>
                    <a:p>
                      <a:r>
                        <a:rPr lang="en-US" dirty="0" smtClean="0"/>
                        <a:t>I’m the Boss:  </a:t>
                      </a:r>
                      <a:r>
                        <a:rPr lang="en-US" b="1" dirty="0" smtClean="0"/>
                        <a:t>Centralized Control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Single, centralized controller takes information from all other robots, thinks, sends commands to all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Is slow and gets slower when the team size increases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Not robust and the centralized controller is a bottleneck of the whole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It Out as a Team: </a:t>
                      </a:r>
                      <a:r>
                        <a:rPr lang="en-US" b="1" dirty="0" smtClean="0"/>
                        <a:t>Distributed Control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Control is spread over multiple/all members of the team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Each robot uses its own controller to decide what to do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No central information gathering, no bottlenecks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Works well with large teams, doesn’t slow down with size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s://www.cc-link.org/en/cclink/case/images/pic_03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4176059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www.frontiersin.org/files/Articles/254288/frobt-04-00012-HTML/image_m/frobt-04-00012-g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3400"/>
            <a:ext cx="4274735" cy="224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4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Architectures for Multi-Robot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Deliberative control</a:t>
            </a:r>
          </a:p>
          <a:p>
            <a:pPr lvl="1"/>
            <a:r>
              <a:rPr lang="en-US" dirty="0" smtClean="0"/>
              <a:t>well </a:t>
            </a:r>
            <a:r>
              <a:rPr lang="en-US" dirty="0"/>
              <a:t>suited for </a:t>
            </a:r>
            <a:r>
              <a:rPr lang="en-US" b="1" dirty="0"/>
              <a:t>centralized control </a:t>
            </a:r>
          </a:p>
          <a:p>
            <a:r>
              <a:rPr lang="en-US" dirty="0" smtClean="0"/>
              <a:t>Reactive </a:t>
            </a:r>
            <a:r>
              <a:rPr lang="en-US" dirty="0"/>
              <a:t>control </a:t>
            </a:r>
          </a:p>
          <a:p>
            <a:pPr lvl="1"/>
            <a:r>
              <a:rPr lang="en-US" dirty="0" smtClean="0"/>
              <a:t>Well </a:t>
            </a:r>
            <a:r>
              <a:rPr lang="en-US" dirty="0"/>
              <a:t>suited for implementing the </a:t>
            </a:r>
            <a:r>
              <a:rPr lang="en-US" b="1" dirty="0"/>
              <a:t>distributed </a:t>
            </a:r>
            <a:r>
              <a:rPr lang="en-US" b="1" dirty="0" smtClean="0"/>
              <a:t>control</a:t>
            </a:r>
          </a:p>
          <a:p>
            <a:pPr lvl="1"/>
            <a:r>
              <a:rPr lang="en-US" dirty="0" smtClean="0"/>
              <a:t>Sense &amp; Act, but do not plan</a:t>
            </a:r>
            <a:endParaRPr lang="en-US" dirty="0"/>
          </a:p>
          <a:p>
            <a:r>
              <a:rPr lang="en-US" dirty="0"/>
              <a:t>Hybrid </a:t>
            </a:r>
            <a:r>
              <a:rPr lang="en-US" dirty="0" smtClean="0"/>
              <a:t>control</a:t>
            </a:r>
            <a:endParaRPr lang="en-US" dirty="0"/>
          </a:p>
          <a:p>
            <a:pPr lvl="1"/>
            <a:r>
              <a:rPr lang="en-US" dirty="0"/>
              <a:t>Good for both the </a:t>
            </a:r>
            <a:r>
              <a:rPr lang="en-US" b="1" dirty="0"/>
              <a:t>centralized and distributed </a:t>
            </a:r>
            <a:r>
              <a:rPr lang="en-US" b="1" dirty="0" smtClean="0"/>
              <a:t>control</a:t>
            </a:r>
            <a:endParaRPr lang="en-US" b="1" dirty="0"/>
          </a:p>
          <a:p>
            <a:pPr lvl="1"/>
            <a:r>
              <a:rPr lang="en-US" dirty="0"/>
              <a:t>The centralized controller performs the SPA (</a:t>
            </a:r>
            <a:r>
              <a:rPr lang="en-US" dirty="0" smtClean="0"/>
              <a:t>sense-plan-act</a:t>
            </a:r>
            <a:r>
              <a:rPr lang="en-US" dirty="0"/>
              <a:t>) </a:t>
            </a:r>
            <a:r>
              <a:rPr lang="en-US" dirty="0" smtClean="0"/>
              <a:t>loop</a:t>
            </a:r>
            <a:r>
              <a:rPr lang="en-US" dirty="0"/>
              <a:t>, individual robots monitor their sensors and </a:t>
            </a:r>
            <a:r>
              <a:rPr lang="en-US" dirty="0" smtClean="0"/>
              <a:t>update </a:t>
            </a:r>
            <a:r>
              <a:rPr lang="en-US" dirty="0"/>
              <a:t>the </a:t>
            </a:r>
            <a:r>
              <a:rPr lang="en-US" dirty="0" smtClean="0"/>
              <a:t>planner.</a:t>
            </a:r>
            <a:endParaRPr lang="en-US" dirty="0"/>
          </a:p>
          <a:p>
            <a:r>
              <a:rPr lang="en-US" dirty="0"/>
              <a:t>Behavior-based control (BBC)</a:t>
            </a:r>
          </a:p>
          <a:p>
            <a:pPr lvl="1"/>
            <a:r>
              <a:rPr lang="en-US" dirty="0" smtClean="0"/>
              <a:t>Good </a:t>
            </a:r>
            <a:r>
              <a:rPr lang="en-US" dirty="0"/>
              <a:t>for implementing the </a:t>
            </a:r>
            <a:r>
              <a:rPr lang="en-US" b="1" dirty="0"/>
              <a:t>distributed </a:t>
            </a:r>
            <a:r>
              <a:rPr lang="en-US" b="1" dirty="0" smtClean="0"/>
              <a:t>control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robot behaves according to its own local BBC </a:t>
            </a:r>
            <a:r>
              <a:rPr lang="en-US" dirty="0" smtClean="0"/>
              <a:t>controller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It takes two (or more)</a:t>
            </a:r>
          </a:p>
          <a:p>
            <a:pPr lvl="1"/>
            <a:r>
              <a:rPr lang="en-US" dirty="0" smtClean="0"/>
              <a:t>Such as cooperative transportation: Pushing a box, fragile objects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Better, faster, cheaper</a:t>
            </a:r>
          </a:p>
          <a:p>
            <a:pPr lvl="1"/>
            <a:r>
              <a:rPr lang="en-US" dirty="0" smtClean="0"/>
              <a:t>Such as Foraging , more robots can cover a larger area, but too many could get in each other’s way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Being everywhere at once</a:t>
            </a:r>
          </a:p>
          <a:p>
            <a:pPr lvl="1"/>
            <a:r>
              <a:rPr lang="en-US" dirty="0" smtClean="0"/>
              <a:t>Sensor-actuator networks (for intruder, emergency monitoring), habitat monitoring</a:t>
            </a:r>
          </a:p>
          <a:p>
            <a:pPr lvl="1"/>
            <a:r>
              <a:rPr lang="en-US" dirty="0" smtClean="0"/>
              <a:t>Drones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Having “nine lives”</a:t>
            </a:r>
            <a:endParaRPr lang="en-US" dirty="0"/>
          </a:p>
          <a:p>
            <a:pPr lvl="1"/>
            <a:r>
              <a:rPr lang="en-US" dirty="0" smtClean="0"/>
              <a:t>Increased robustness because of redundancy (robots share the same structure and capabilities)</a:t>
            </a:r>
          </a:p>
        </p:txBody>
      </p:sp>
    </p:spTree>
    <p:extLst>
      <p:ext uri="{BB962C8B-B14F-4D97-AF65-F5344CB8AC3E}">
        <p14:creationId xmlns:p14="http://schemas.microsoft.com/office/powerpoint/2010/main" val="421182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Interference </a:t>
            </a:r>
            <a:r>
              <a:rPr lang="en-US" dirty="0"/>
              <a:t>among robots, goal conflicting (one </a:t>
            </a:r>
            <a:r>
              <a:rPr lang="en-US" dirty="0" smtClean="0"/>
              <a:t>robot could </a:t>
            </a:r>
            <a:r>
              <a:rPr lang="en-US" dirty="0"/>
              <a:t>undo the work of another)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Wireless </a:t>
            </a:r>
            <a:r>
              <a:rPr lang="en-US" dirty="0"/>
              <a:t>radio is the preferred way of </a:t>
            </a:r>
            <a:r>
              <a:rPr lang="en-US" dirty="0" smtClean="0"/>
              <a:t>communication</a:t>
            </a:r>
            <a:r>
              <a:rPr lang="en-US" dirty="0"/>
              <a:t>, </a:t>
            </a:r>
            <a:r>
              <a:rPr lang="en-US" dirty="0" smtClean="0"/>
              <a:t>has </a:t>
            </a:r>
            <a:r>
              <a:rPr lang="en-US" dirty="0"/>
              <a:t>to avoid collisions</a:t>
            </a:r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robots, more </a:t>
            </a:r>
            <a:r>
              <a:rPr lang="en-US" dirty="0" smtClean="0"/>
              <a:t>uncertainty</a:t>
            </a:r>
          </a:p>
          <a:p>
            <a:r>
              <a:rPr lang="en-US" dirty="0" smtClean="0"/>
              <a:t>Cost involved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robots, more cost (hardware or maintenance)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1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Types </a:t>
            </a:r>
            <a:r>
              <a:rPr lang="en-US" sz="3100" dirty="0" smtClean="0"/>
              <a:t>of Groups and </a:t>
            </a:r>
            <a:r>
              <a:rPr lang="en-US" sz="3100" dirty="0"/>
              <a:t>Teams</a:t>
            </a:r>
            <a:br>
              <a:rPr lang="en-US" sz="3100" dirty="0"/>
            </a:br>
            <a:r>
              <a:rPr lang="en-US" sz="3100" dirty="0" smtClean="0"/>
              <a:t>Division </a:t>
            </a:r>
            <a:r>
              <a:rPr lang="en-US" sz="3100" dirty="0"/>
              <a:t>of labor or role assignment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72826"/>
              </p:ext>
            </p:extLst>
          </p:nvPr>
        </p:nvGraphicFramePr>
        <p:xfrm>
          <a:off x="457200" y="1447800"/>
          <a:ext cx="861059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419599"/>
              </a:tblGrid>
              <a:tr h="1706880">
                <a:tc>
                  <a:txBody>
                    <a:bodyPr/>
                    <a:lstStyle/>
                    <a:p>
                      <a:r>
                        <a:rPr lang="en-US" dirty="0" smtClean="0"/>
                        <a:t>Homogeneous Teams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Identical (in form and/or function), interchangeable members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Heterogeneous Teams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Different, non-interchangeable members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Typically requires active cooperation in order to produce coordinated behavior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3259417" cy="2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 result for army vehic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71912"/>
            <a:ext cx="4011986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1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Merely </a:t>
            </a:r>
            <a:r>
              <a:rPr lang="en-US" dirty="0" smtClean="0"/>
              <a:t>coexisting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communication or even recognition of each other (</a:t>
            </a:r>
            <a:r>
              <a:rPr lang="en-US" dirty="0" smtClean="0"/>
              <a:t>seen </a:t>
            </a:r>
            <a:r>
              <a:rPr lang="en-US" dirty="0"/>
              <a:t>as obstacles). </a:t>
            </a:r>
            <a:endParaRPr lang="en-US" dirty="0" smtClean="0"/>
          </a:p>
          <a:p>
            <a:pPr lvl="1"/>
            <a:r>
              <a:rPr lang="en-US" dirty="0" smtClean="0"/>
              <a:t>Interference </a:t>
            </a:r>
            <a:r>
              <a:rPr lang="en-US" dirty="0"/>
              <a:t>increases with the # of members.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Well-suited </a:t>
            </a:r>
            <a:r>
              <a:rPr lang="en-US" dirty="0"/>
              <a:t>for foraging, construction,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 smtClean="0"/>
              <a:t>Loosely coupled</a:t>
            </a:r>
          </a:p>
          <a:p>
            <a:pPr lvl="1"/>
            <a:r>
              <a:rPr lang="en-US" dirty="0" smtClean="0"/>
              <a:t>group </a:t>
            </a:r>
            <a:r>
              <a:rPr lang="en-US" dirty="0"/>
              <a:t>recognition, simple </a:t>
            </a:r>
            <a:r>
              <a:rPr lang="en-US" dirty="0" smtClean="0"/>
              <a:t>coordination,</a:t>
            </a:r>
          </a:p>
          <a:p>
            <a:pPr lvl="1"/>
            <a:r>
              <a:rPr lang="en-US" dirty="0" smtClean="0"/>
              <a:t>don’t </a:t>
            </a:r>
            <a:r>
              <a:rPr lang="en-US" dirty="0"/>
              <a:t>depend on each other, </a:t>
            </a:r>
            <a:r>
              <a:rPr lang="en-US" dirty="0" smtClean="0"/>
              <a:t>robust,</a:t>
            </a:r>
          </a:p>
          <a:p>
            <a:pPr lvl="1"/>
            <a:r>
              <a:rPr lang="en-US" dirty="0" smtClean="0"/>
              <a:t>Well-suited </a:t>
            </a:r>
            <a:r>
              <a:rPr lang="en-US" dirty="0"/>
              <a:t>for foraging, herding, distributed </a:t>
            </a:r>
            <a:r>
              <a:rPr lang="en-US" dirty="0" smtClean="0"/>
              <a:t>mapping</a:t>
            </a:r>
            <a:r>
              <a:rPr lang="en-US" dirty="0"/>
              <a:t>, </a:t>
            </a:r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/>
              <a:t>Tightly </a:t>
            </a:r>
            <a:r>
              <a:rPr lang="en-US" dirty="0" smtClean="0"/>
              <a:t>coupled</a:t>
            </a:r>
            <a:endParaRPr lang="en-US" dirty="0"/>
          </a:p>
          <a:p>
            <a:pPr lvl="1"/>
            <a:r>
              <a:rPr lang="en-US" dirty="0"/>
              <a:t>Cooperate on a precise task using communication, </a:t>
            </a:r>
            <a:r>
              <a:rPr lang="en-US" dirty="0" smtClean="0"/>
              <a:t>turn-taking.</a:t>
            </a:r>
          </a:p>
          <a:p>
            <a:pPr lvl="1"/>
            <a:r>
              <a:rPr lang="en-US" dirty="0" smtClean="0"/>
              <a:t>Dependent </a:t>
            </a:r>
            <a:r>
              <a:rPr lang="en-US" dirty="0"/>
              <a:t>on each other, with improved group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Less </a:t>
            </a:r>
            <a:r>
              <a:rPr lang="en-US" dirty="0"/>
              <a:t>redundancy and less </a:t>
            </a:r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soccer playing, moving in formation, </a:t>
            </a:r>
            <a:r>
              <a:rPr lang="en-US" dirty="0" smtClean="0"/>
              <a:t>transporting </a:t>
            </a:r>
            <a:r>
              <a:rPr lang="en-US" dirty="0"/>
              <a:t>objects,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0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Helps with</a:t>
            </a:r>
            <a:endParaRPr lang="en-US" dirty="0" smtClean="0"/>
          </a:p>
          <a:p>
            <a:pPr lvl="1"/>
            <a:r>
              <a:rPr lang="en-US" dirty="0" smtClean="0"/>
              <a:t>Improving </a:t>
            </a:r>
            <a:r>
              <a:rPr lang="en-US" dirty="0"/>
              <a:t>perception</a:t>
            </a:r>
          </a:p>
          <a:p>
            <a:pPr lvl="1"/>
            <a:r>
              <a:rPr lang="en-US" dirty="0" smtClean="0"/>
              <a:t>Synchronizing </a:t>
            </a:r>
            <a:r>
              <a:rPr lang="en-US" dirty="0"/>
              <a:t>action</a:t>
            </a:r>
          </a:p>
          <a:p>
            <a:pPr lvl="1"/>
            <a:r>
              <a:rPr lang="en-US" dirty="0" smtClean="0"/>
              <a:t>Enabling </a:t>
            </a:r>
            <a:r>
              <a:rPr lang="en-US" dirty="0"/>
              <a:t>coordination and negotiation</a:t>
            </a:r>
          </a:p>
          <a:p>
            <a:r>
              <a:rPr lang="en-US" dirty="0" smtClean="0"/>
              <a:t>For example using communication </a:t>
            </a:r>
            <a:r>
              <a:rPr lang="en-US" dirty="0"/>
              <a:t>in foraging</a:t>
            </a:r>
          </a:p>
          <a:p>
            <a:pPr lvl="1"/>
            <a:r>
              <a:rPr lang="en-US" dirty="0" smtClean="0"/>
              <a:t>Nothing </a:t>
            </a:r>
            <a:r>
              <a:rPr lang="en-US" dirty="0"/>
              <a:t>(could still work well in merely </a:t>
            </a:r>
            <a:r>
              <a:rPr lang="en-US" dirty="0" smtClean="0"/>
              <a:t>coexisting)</a:t>
            </a:r>
            <a:endParaRPr lang="en-US" dirty="0"/>
          </a:p>
          <a:p>
            <a:pPr lvl="1"/>
            <a:r>
              <a:rPr lang="en-US" dirty="0"/>
              <a:t>Task-related state: locations of objects, # of </a:t>
            </a:r>
            <a:r>
              <a:rPr lang="en-US" dirty="0" smtClean="0"/>
              <a:t>recently </a:t>
            </a:r>
            <a:r>
              <a:rPr lang="en-US" dirty="0"/>
              <a:t>seen </a:t>
            </a:r>
            <a:r>
              <a:rPr lang="en-US" dirty="0" smtClean="0"/>
              <a:t>robots</a:t>
            </a:r>
            <a:r>
              <a:rPr lang="en-US" dirty="0"/>
              <a:t>,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dirty="0"/>
              <a:t>Individual state: ID #, energy level, # of objects </a:t>
            </a:r>
            <a:r>
              <a:rPr lang="en-US" dirty="0" smtClean="0"/>
              <a:t>collected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 smtClean="0"/>
              <a:t>Environment </a:t>
            </a:r>
            <a:r>
              <a:rPr lang="en-US" dirty="0"/>
              <a:t>state: blocked paths, dangerous </a:t>
            </a:r>
            <a:r>
              <a:rPr lang="en-US" dirty="0" smtClean="0"/>
              <a:t>conditions</a:t>
            </a:r>
            <a:r>
              <a:rPr lang="en-US" dirty="0"/>
              <a:t>, </a:t>
            </a:r>
            <a:r>
              <a:rPr lang="en-US" dirty="0" smtClean="0"/>
              <a:t>new-found </a:t>
            </a:r>
            <a:r>
              <a:rPr lang="en-US" dirty="0"/>
              <a:t>shortcuts,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dirty="0"/>
              <a:t>Goal(s): direction to the nearest object,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 smtClean="0"/>
              <a:t>Intentions</a:t>
            </a:r>
            <a:r>
              <a:rPr lang="en-US" dirty="0"/>
              <a:t>: I’m going that way because ...</a:t>
            </a:r>
          </a:p>
          <a:p>
            <a:endParaRPr lang="en-US" dirty="0"/>
          </a:p>
        </p:txBody>
      </p:sp>
      <p:pic>
        <p:nvPicPr>
          <p:cNvPr id="2052" name="Picture 4" descr="Image result for 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170" y="152400"/>
            <a:ext cx="1283302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br>
              <a:rPr lang="en-US" dirty="0"/>
            </a:br>
            <a:r>
              <a:rPr lang="en-US" dirty="0"/>
              <a:t>How to Communicate?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humans, </a:t>
            </a:r>
            <a:r>
              <a:rPr lang="en-US" dirty="0" smtClean="0"/>
              <a:t>we</a:t>
            </a:r>
          </a:p>
          <a:p>
            <a:pPr lvl="1"/>
            <a:r>
              <a:rPr lang="en-US" dirty="0" smtClean="0"/>
              <a:t>Use gestures, speech, send or leave messages, etc.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robots, they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Explicit communication</a:t>
            </a:r>
          </a:p>
          <a:p>
            <a:pPr lvl="2"/>
            <a:r>
              <a:rPr lang="en-US" dirty="0" smtClean="0"/>
              <a:t>Broadcast</a:t>
            </a:r>
            <a:r>
              <a:rPr lang="en-US" dirty="0"/>
              <a:t>, peer-to-peer, publish-subscribe</a:t>
            </a:r>
          </a:p>
          <a:p>
            <a:pPr lvl="2"/>
            <a:r>
              <a:rPr lang="en-US" dirty="0" smtClean="0"/>
              <a:t>Has </a:t>
            </a:r>
            <a:r>
              <a:rPr lang="en-US" dirty="0"/>
              <a:t>to consider performance issue, what if message </a:t>
            </a:r>
            <a:r>
              <a:rPr lang="en-US" dirty="0" smtClean="0"/>
              <a:t>is </a:t>
            </a:r>
            <a:r>
              <a:rPr lang="en-US" dirty="0"/>
              <a:t>lost?</a:t>
            </a:r>
          </a:p>
          <a:p>
            <a:pPr lvl="1"/>
            <a:r>
              <a:rPr lang="en-US" dirty="0" smtClean="0"/>
              <a:t>Implicit </a:t>
            </a:r>
            <a:r>
              <a:rPr lang="en-US" dirty="0"/>
              <a:t>communication</a:t>
            </a:r>
          </a:p>
          <a:p>
            <a:pPr lvl="2"/>
            <a:r>
              <a:rPr lang="en-US" dirty="0" smtClean="0"/>
              <a:t>Individual </a:t>
            </a:r>
            <a:r>
              <a:rPr lang="en-US" dirty="0"/>
              <a:t>robot leaving information in the </a:t>
            </a:r>
            <a:r>
              <a:rPr lang="en-US" dirty="0" smtClean="0"/>
              <a:t>environment</a:t>
            </a:r>
            <a:endParaRPr lang="en-US" dirty="0"/>
          </a:p>
          <a:p>
            <a:pPr lvl="2"/>
            <a:r>
              <a:rPr lang="en-US" dirty="0" err="1" smtClean="0"/>
              <a:t>Stigmergy</a:t>
            </a:r>
            <a:r>
              <a:rPr lang="en-US" dirty="0" smtClean="0"/>
              <a:t> – </a:t>
            </a:r>
            <a:r>
              <a:rPr lang="en-US" dirty="0"/>
              <a:t>information is conveyed through changing the </a:t>
            </a:r>
            <a:r>
              <a:rPr lang="en-US" dirty="0" smtClean="0"/>
              <a:t>environment</a:t>
            </a:r>
            <a:r>
              <a:rPr lang="en-US" dirty="0"/>
              <a:t>, such as ant trails </a:t>
            </a:r>
            <a:r>
              <a:rPr lang="en-US" dirty="0" smtClean="0"/>
              <a:t>(pheromone left </a:t>
            </a:r>
            <a:r>
              <a:rPr lang="en-US" dirty="0"/>
              <a:t>by ants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8359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948"/>
            <a:ext cx="8941697" cy="643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5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br>
              <a:rPr lang="en-US" dirty="0"/>
            </a:br>
            <a:r>
              <a:rPr lang="en-US" dirty="0"/>
              <a:t>Kin Recognition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Being able to recognize “others like me” could be </a:t>
            </a:r>
            <a:r>
              <a:rPr lang="en-US" dirty="0" smtClean="0"/>
              <a:t>very beneficial </a:t>
            </a:r>
            <a:endParaRPr lang="en-US" dirty="0"/>
          </a:p>
          <a:p>
            <a:r>
              <a:rPr lang="en-US" dirty="0"/>
              <a:t>In group robotics, kin recognition refers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Distinguishing </a:t>
            </a:r>
            <a:r>
              <a:rPr lang="en-US" dirty="0"/>
              <a:t>another robot from other objects</a:t>
            </a:r>
          </a:p>
          <a:p>
            <a:pPr lvl="1"/>
            <a:r>
              <a:rPr lang="en-US" dirty="0" smtClean="0"/>
              <a:t>Recognizing </a:t>
            </a:r>
            <a:r>
              <a:rPr lang="en-US" dirty="0"/>
              <a:t>one’s team members</a:t>
            </a:r>
          </a:p>
          <a:p>
            <a:r>
              <a:rPr lang="en-US" dirty="0" smtClean="0"/>
              <a:t>Robots </a:t>
            </a:r>
            <a:r>
              <a:rPr lang="en-US" dirty="0"/>
              <a:t>can establish a </a:t>
            </a:r>
            <a:r>
              <a:rPr lang="en-US" dirty="0" smtClean="0"/>
              <a:t>dominance hierarchy to </a:t>
            </a:r>
            <a:endParaRPr lang="en-US" dirty="0"/>
          </a:p>
          <a:p>
            <a:pPr lvl="1"/>
            <a:r>
              <a:rPr lang="en-US" dirty="0" smtClean="0"/>
              <a:t>help </a:t>
            </a:r>
            <a:r>
              <a:rPr lang="en-US" dirty="0"/>
              <a:t>give structure and order to a group to avoid </a:t>
            </a:r>
            <a:r>
              <a:rPr lang="en-US" dirty="0" smtClean="0"/>
              <a:t>interference</a:t>
            </a:r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types of hierarchies exist:</a:t>
            </a:r>
          </a:p>
          <a:p>
            <a:pPr lvl="1"/>
            <a:r>
              <a:rPr lang="en-US" dirty="0" smtClean="0"/>
              <a:t>Fixed </a:t>
            </a:r>
            <a:r>
              <a:rPr lang="en-US" dirty="0"/>
              <a:t>(static) hierarchy: determined once and does </a:t>
            </a:r>
            <a:r>
              <a:rPr lang="en-US" dirty="0" smtClean="0"/>
              <a:t>not </a:t>
            </a:r>
            <a:r>
              <a:rPr lang="en-US" dirty="0"/>
              <a:t>change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hierarchy: formed based on some quality (</a:t>
            </a:r>
            <a:r>
              <a:rPr lang="en-US" dirty="0" smtClean="0"/>
              <a:t>e.g</a:t>
            </a:r>
            <a:r>
              <a:rPr lang="en-US" dirty="0"/>
              <a:t>. strength)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5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686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Robot Teams</vt:lpstr>
      <vt:lpstr>Why Teams?</vt:lpstr>
      <vt:lpstr>Challenges of Teamwork</vt:lpstr>
      <vt:lpstr> Types of Groups and Teams Division of labor or role assignment </vt:lpstr>
      <vt:lpstr>Coordination Strategy</vt:lpstr>
      <vt:lpstr>Communication</vt:lpstr>
      <vt:lpstr>4 How to Communicate? </vt:lpstr>
      <vt:lpstr>PowerPoint Presentation</vt:lpstr>
      <vt:lpstr>5 Kin Recognition </vt:lpstr>
      <vt:lpstr>Control of a Group of Robots</vt:lpstr>
      <vt:lpstr>Architectures for Multi-Robot 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Teams</dc:title>
  <dc:creator>Staff</dc:creator>
  <cp:lastModifiedBy>Staff</cp:lastModifiedBy>
  <cp:revision>25</cp:revision>
  <dcterms:created xsi:type="dcterms:W3CDTF">2018-04-04T17:05:39Z</dcterms:created>
  <dcterms:modified xsi:type="dcterms:W3CDTF">2018-04-05T15:34:38Z</dcterms:modified>
</cp:coreProperties>
</file>